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5" d="100"/>
          <a:sy n="55" d="100"/>
        </p:scale>
        <p:origin x="64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10/14/2021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b="1" dirty="0">
                <a:latin typeface="Impact" panose="020B0806030902050204" pitchFamily="34" charset="0"/>
              </a:rPr>
              <a:t>Pharmacist Practice of Forensic Pharmacy </a:t>
            </a:r>
            <a:r>
              <a:rPr lang="en-US" sz="6600" b="1" dirty="0" smtClean="0">
                <a:latin typeface="Impact" panose="020B0806030902050204" pitchFamily="34" charset="0"/>
              </a:rPr>
              <a:t>Services</a:t>
            </a:r>
          </a:p>
          <a:p>
            <a:r>
              <a:rPr lang="en-US" sz="3600" b="1" dirty="0" smtClean="0"/>
              <a:t>Yousef </a:t>
            </a:r>
            <a:r>
              <a:rPr lang="en-US" sz="3600" b="1" dirty="0"/>
              <a:t>Ahmed </a:t>
            </a:r>
            <a:r>
              <a:rPr lang="en-US" sz="3600" b="1" dirty="0" err="1"/>
              <a:t>Alomi</a:t>
            </a:r>
            <a:r>
              <a:rPr lang="en-US" sz="3600" b="1" dirty="0"/>
              <a:t>, </a:t>
            </a:r>
            <a:r>
              <a:rPr lang="en-US" sz="3600" b="1" dirty="0" err="1"/>
              <a:t>Mawadah</a:t>
            </a:r>
            <a:r>
              <a:rPr lang="en-US" sz="3600" b="1" dirty="0"/>
              <a:t> </a:t>
            </a:r>
            <a:r>
              <a:rPr lang="en-US" sz="3600" b="1" dirty="0" err="1"/>
              <a:t>mohsen</a:t>
            </a:r>
            <a:r>
              <a:rPr lang="en-US" sz="3600" b="1" dirty="0"/>
              <a:t> </a:t>
            </a:r>
            <a:r>
              <a:rPr lang="en-US" sz="3600" b="1" dirty="0" err="1"/>
              <a:t>aqeeli</a:t>
            </a:r>
            <a:r>
              <a:rPr lang="en-US" sz="3600" b="1" dirty="0"/>
              <a:t>, </a:t>
            </a:r>
            <a:r>
              <a:rPr lang="en-US" sz="3600" b="1" dirty="0"/>
              <a:t>Rehab Sultan </a:t>
            </a:r>
            <a:r>
              <a:rPr lang="en-US" sz="3600" b="1" dirty="0" err="1"/>
              <a:t>Najmi</a:t>
            </a:r>
            <a:r>
              <a:rPr lang="en-US" sz="3600" b="1" dirty="0"/>
              <a:t>, </a:t>
            </a:r>
            <a:r>
              <a:rPr lang="en-US" sz="3600" b="1" dirty="0" err="1" smtClean="0"/>
              <a:t>Samiyah</a:t>
            </a:r>
            <a:r>
              <a:rPr lang="en-US" sz="3600" b="1" dirty="0" smtClean="0"/>
              <a:t> </a:t>
            </a:r>
            <a:r>
              <a:rPr lang="en-US" sz="3600" b="1" dirty="0"/>
              <a:t>Ibrahim </a:t>
            </a:r>
            <a:r>
              <a:rPr lang="en-US" sz="3600" b="1" dirty="0" err="1"/>
              <a:t>Qassadi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smtClean="0">
                <a:latin typeface="Arial Rounded MT Bold" panose="020F0704030504030204" pitchFamily="34" charset="0"/>
              </a:rPr>
              <a:t>Goal: </a:t>
            </a:r>
            <a:r>
              <a:rPr lang="en-US" sz="2300" dirty="0" smtClean="0">
                <a:latin typeface="Arial Rounded MT Bold" panose="020F0704030504030204" pitchFamily="34" charset="0"/>
              </a:rPr>
              <a:t>The </a:t>
            </a:r>
            <a:r>
              <a:rPr lang="en-US" sz="2300" dirty="0">
                <a:latin typeface="Arial Rounded MT Bold" panose="020F0704030504030204" pitchFamily="34" charset="0"/>
              </a:rPr>
              <a:t>current study expected to demonstrate the forensic pharmacy practice in the Kingdom of Saudi </a:t>
            </a:r>
            <a:r>
              <a:rPr lang="en-US" sz="2300" dirty="0" smtClean="0">
                <a:latin typeface="Arial Rounded MT Bold" panose="020F0704030504030204" pitchFamily="34" charset="0"/>
              </a:rPr>
              <a:t>Arabia. </a:t>
            </a:r>
            <a:r>
              <a:rPr lang="en-US" sz="2300" b="1" dirty="0" smtClean="0">
                <a:latin typeface="Arial Rounded MT Bold" panose="020F0704030504030204" pitchFamily="34" charset="0"/>
              </a:rPr>
              <a:t>Methods:</a:t>
            </a:r>
            <a:r>
              <a:rPr lang="en-US" sz="2300" dirty="0" smtClean="0">
                <a:latin typeface="Arial Rounded MT Bold" panose="020F0704030504030204" pitchFamily="34" charset="0"/>
              </a:rPr>
              <a:t> </a:t>
            </a:r>
            <a:r>
              <a:rPr lang="en-US" sz="2300" dirty="0">
                <a:latin typeface="Arial Rounded MT Bold" panose="020F0704030504030204" pitchFamily="34" charset="0"/>
              </a:rPr>
              <a:t>It is an analysis of a cross-sectional study. An electronic survey was dispersed to all pharmacists and pharmacy interns. All students were omitted from the existing study. The survey consisted of demographic data about responders and practice aspects and implementations of forensic pharmacy. All analysis was completed using Microsoft Excel and Statistical Package of Social Science (SPSS), and Survey monkey.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Autofit/>
          </a:bodyPr>
          <a:lstStyle/>
          <a:p>
            <a:pPr algn="l"/>
            <a:r>
              <a:rPr lang="en-US" sz="2300" b="1" dirty="0">
                <a:latin typeface="Arial Rounded MT Bold" panose="020F0704030504030204" pitchFamily="34" charset="0"/>
              </a:rPr>
              <a:t>ABSTRACT: </a:t>
            </a:r>
          </a:p>
          <a:p>
            <a:pPr algn="just"/>
            <a:r>
              <a:rPr lang="en-US" sz="1950" b="1" dirty="0" smtClean="0">
                <a:latin typeface="Arial Rounded MT Bold" panose="020F0704030504030204" pitchFamily="34" charset="0"/>
              </a:rPr>
              <a:t>Results</a:t>
            </a:r>
            <a:r>
              <a:rPr lang="en-US" sz="1950" b="1" dirty="0">
                <a:latin typeface="Arial Rounded MT Bold" panose="020F0704030504030204" pitchFamily="34" charset="0"/>
              </a:rPr>
              <a:t>: </a:t>
            </a:r>
            <a:r>
              <a:rPr lang="en-US" sz="1950" dirty="0" smtClean="0">
                <a:latin typeface="Arial Rounded MT Bold" panose="020F0704030504030204" pitchFamily="34" charset="0"/>
              </a:rPr>
              <a:t>The </a:t>
            </a:r>
            <a:r>
              <a:rPr lang="en-US" sz="1950" dirty="0">
                <a:latin typeface="Arial Rounded MT Bold" panose="020F0704030504030204" pitchFamily="34" charset="0"/>
              </a:rPr>
              <a:t>total number of responding pharmacists was 402. Of those, 198 (49.75%) were male, while 200 (50.25%) were female, with statistical significance between them (</a:t>
            </a:r>
            <a:r>
              <a:rPr lang="en-US" sz="1950" i="1" dirty="0">
                <a:latin typeface="Arial Rounded MT Bold" panose="020F0704030504030204" pitchFamily="34" charset="0"/>
              </a:rPr>
              <a:t>p</a:t>
            </a:r>
            <a:r>
              <a:rPr lang="en-US" sz="1950" dirty="0">
                <a:latin typeface="Arial Rounded MT Bold" panose="020F0704030504030204" pitchFamily="34" charset="0"/>
              </a:rPr>
              <a:t>&lt;0.001). Almost three-quarters of the pharmacists had bachelor’s degrees 303 (75.56%), with statistically significant among all pharmaceutical degrees (</a:t>
            </a:r>
            <a:r>
              <a:rPr lang="en-US" sz="1950" i="1" dirty="0">
                <a:latin typeface="Arial Rounded MT Bold" panose="020F0704030504030204" pitchFamily="34" charset="0"/>
              </a:rPr>
              <a:t>p</a:t>
            </a:r>
            <a:r>
              <a:rPr lang="en-US" sz="1950" dirty="0">
                <a:latin typeface="Arial Rounded MT Bold" panose="020F0704030504030204" pitchFamily="34" charset="0"/>
              </a:rPr>
              <a:t>&lt;0.001). The total average scores of pharmacist feature elements of forensic pharmacy services were 2.5. The high scores element was forensic pharmacy and potential drug-drug interactions (1.42). On the contrary, the lowest score aspect of nuclear pharmacy was forensic pharmacy, education and training program (1.26). The average score of forensic pharmacy practice implementation was 3.15. With high scores was the pharmacist always parts in crimes medicine committee (3.74), while the lowest forensic pharmacy practice implementation scores were attendance several courses or workshops about forensic pharmacy (2.41). </a:t>
            </a:r>
            <a:r>
              <a:rPr lang="en-US" sz="1950" b="1" dirty="0" smtClean="0">
                <a:latin typeface="Arial Rounded MT Bold" panose="020F0704030504030204" pitchFamily="34" charset="0"/>
              </a:rPr>
              <a:t>Conclusion:</a:t>
            </a:r>
            <a:r>
              <a:rPr lang="en-US" sz="1950" dirty="0" smtClean="0">
                <a:latin typeface="Arial Rounded MT Bold" panose="020F0704030504030204" pitchFamily="34" charset="0"/>
              </a:rPr>
              <a:t> </a:t>
            </a:r>
            <a:r>
              <a:rPr lang="en-US" sz="1950" dirty="0">
                <a:latin typeface="Arial Rounded MT Bold" panose="020F0704030504030204" pitchFamily="34" charset="0"/>
              </a:rPr>
              <a:t>The pharmacist part elements or the practice applications of forensic pharmacy were insufficient. The pharmacist plays an active role in the forensic pharmacy practice. Recognized forensic pharmacy with a clear job description of pharmacy staff with the relationship with forensic medicine and forensic strategic planning is mandatory to improve forensic pharmacy services in Saudi Arabia.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dirty="0" smtClean="0">
                <a:latin typeface="Arial Rounded MT Bold" panose="020F0704030504030204" pitchFamily="34" charset="0"/>
              </a:rPr>
              <a:t>Practice</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Pharmacist</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Forensic</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Pharmacy</a:t>
            </a:r>
            <a:r>
              <a:rPr lang="en-US" dirty="0">
                <a:latin typeface="Arial Rounded MT Bold" panose="020F0704030504030204" pitchFamily="34" charset="0"/>
              </a:rPr>
              <a:t>, </a:t>
            </a:r>
            <a:endParaRPr lang="en-US" dirty="0" smtClean="0">
              <a:latin typeface="Arial Rounded MT Bold" panose="020F0704030504030204" pitchFamily="34" charset="0"/>
            </a:endParaRPr>
          </a:p>
          <a:p>
            <a:r>
              <a:rPr lang="en-US" dirty="0" smtClean="0">
                <a:latin typeface="Arial Rounded MT Bold" panose="020F0704030504030204" pitchFamily="34" charset="0"/>
              </a:rPr>
              <a:t>Saudi </a:t>
            </a:r>
            <a:r>
              <a:rPr lang="en-US" dirty="0">
                <a:latin typeface="Arial Rounded MT Bold" panose="020F0704030504030204" pitchFamily="34" charset="0"/>
              </a:rPr>
              <a:t>Arabia.</a:t>
            </a:r>
            <a:endParaRPr lang="en-US" dirty="0" smtClean="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7" name="Content Placeholder 6"/>
          <p:cNvPicPr>
            <a:picLocks noGrp="1" noChangeAspect="1"/>
          </p:cNvPicPr>
          <p:nvPr>
            <p:ph idx="1"/>
          </p:nvPr>
        </p:nvPicPr>
        <p:blipFill>
          <a:blip r:embed="rId2"/>
          <a:stretch>
            <a:fillRect/>
          </a:stretch>
        </p:blipFill>
        <p:spPr>
          <a:xfrm>
            <a:off x="3783878" y="1825625"/>
            <a:ext cx="4624244" cy="4351338"/>
          </a:xfrm>
          <a:prstGeom prst="rect">
            <a:avLst/>
          </a:prstGeom>
        </p:spPr>
      </p:pic>
      <p:pic>
        <p:nvPicPr>
          <p:cNvPr id="6" name="Picture 5"/>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2837521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b="1" dirty="0" smtClean="0">
              <a:latin typeface="Arial Rounded MT Bold" panose="020F0704030504030204" pitchFamily="34" charset="0"/>
            </a:endParaRPr>
          </a:p>
          <a:p>
            <a:pPr algn="just"/>
            <a:r>
              <a:rPr lang="en-US" sz="2300" b="1" dirty="0">
                <a:latin typeface="Arial Rounded MT Bold" panose="020F0704030504030204" pitchFamily="34" charset="0"/>
              </a:rPr>
              <a:t>The practice of forensic pharmacy was inadequate. The majority of pharmacists work in forensic pharmacy through potential </a:t>
            </a:r>
            <a:r>
              <a:rPr lang="en-US" sz="2300" b="1" dirty="0" err="1">
                <a:latin typeface="Arial Rounded MT Bold" panose="020F0704030504030204" pitchFamily="34" charset="0"/>
              </a:rPr>
              <a:t>drugdrug</a:t>
            </a:r>
            <a:r>
              <a:rPr lang="en-US" sz="2300" b="1" dirty="0">
                <a:latin typeface="Arial Rounded MT Bold" panose="020F0704030504030204" pitchFamily="34" charset="0"/>
              </a:rPr>
              <a:t> interactions in forensic sciences, forensic pharmacy, medications errors systems, </a:t>
            </a:r>
            <a:r>
              <a:rPr lang="en-US" sz="2300" b="1" dirty="0" smtClean="0">
                <a:latin typeface="Arial Rounded MT Bold" panose="020F0704030504030204" pitchFamily="34" charset="0"/>
              </a:rPr>
              <a:t>and drug </a:t>
            </a:r>
            <a:r>
              <a:rPr lang="en-US" sz="2300" b="1" dirty="0">
                <a:latin typeface="Arial Rounded MT Bold" panose="020F0704030504030204" pitchFamily="34" charset="0"/>
              </a:rPr>
              <a:t>quality reporting systems. No numerous factors predisposed the forensic pharmacy practice except position career number only. The number of forensic pharmacy staff should be augmented and involved in forensic medicine. Further study of forensic medicine and pharmacy services in-depth detail was necessitated to setup up a strategic plan and improve forensic pharmacy practice in Saudi Arabia.</a:t>
            </a:r>
            <a:endParaRPr lang="en-US" sz="2300" b="1" dirty="0" smtClean="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438</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46</cp:revision>
  <dcterms:created xsi:type="dcterms:W3CDTF">2018-11-10T07:13:39Z</dcterms:created>
  <dcterms:modified xsi:type="dcterms:W3CDTF">2021-10-14T06:47:16Z</dcterms:modified>
</cp:coreProperties>
</file>