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6" r:id="rId3"/>
    <p:sldId id="269" r:id="rId4"/>
    <p:sldId id="272" r:id="rId5"/>
    <p:sldId id="261" r:id="rId6"/>
    <p:sldId id="265"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8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1251952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1684393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4174593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560120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C29DB68-2CF6-4E6B-8640-EFF5784C684E}" type="datetimeFigureOut">
              <a:rPr lang="en-US" smtClean="0"/>
              <a:t>12/12/2019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730371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90343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C29DB68-2CF6-4E6B-8640-EFF5784C684E}" type="datetimeFigureOut">
              <a:rPr lang="en-US" smtClean="0"/>
              <a:t>12/12/2019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6282658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C29DB68-2CF6-4E6B-8640-EFF5784C684E}" type="datetimeFigureOut">
              <a:rPr lang="en-US" smtClean="0"/>
              <a:t>12/12/2019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85726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29DB68-2CF6-4E6B-8640-EFF5784C684E}" type="datetimeFigureOut">
              <a:rPr lang="en-US" smtClean="0"/>
              <a:t>12/12/2019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022342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336083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C29DB68-2CF6-4E6B-8640-EFF5784C684E}" type="datetimeFigureOut">
              <a:rPr lang="en-US" smtClean="0"/>
              <a:t>12/12/2019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33CB2-E4E4-4451-842C-12FCFA2FDAF5}" type="slidenum">
              <a:rPr lang="en-US" smtClean="0"/>
              <a:t>‹#›</a:t>
            </a:fld>
            <a:endParaRPr lang="en-US"/>
          </a:p>
        </p:txBody>
      </p:sp>
    </p:spTree>
    <p:extLst>
      <p:ext uri="{BB962C8B-B14F-4D97-AF65-F5344CB8AC3E}">
        <p14:creationId xmlns:p14="http://schemas.microsoft.com/office/powerpoint/2010/main" val="2602749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29DB68-2CF6-4E6B-8640-EFF5784C684E}" type="datetimeFigureOut">
              <a:rPr lang="en-US" smtClean="0"/>
              <a:t>12/12/2019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333CB2-E4E4-4451-842C-12FCFA2FDAF5}" type="slidenum">
              <a:rPr lang="en-US" smtClean="0"/>
              <a:t>‹#›</a:t>
            </a:fld>
            <a:endParaRPr lang="en-US"/>
          </a:p>
        </p:txBody>
      </p:sp>
    </p:spTree>
    <p:extLst>
      <p:ext uri="{BB962C8B-B14F-4D97-AF65-F5344CB8AC3E}">
        <p14:creationId xmlns:p14="http://schemas.microsoft.com/office/powerpoint/2010/main" val="35444488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82588"/>
            <a:ext cx="12077252" cy="4975412"/>
          </a:xfrm>
        </p:spPr>
        <p:txBody>
          <a:bodyPr>
            <a:normAutofit lnSpcReduction="10000"/>
          </a:bodyPr>
          <a:lstStyle/>
          <a:p>
            <a:r>
              <a:rPr lang="en-US" sz="6600" dirty="0">
                <a:latin typeface="Impact" panose="020B0806030902050204" pitchFamily="34" charset="0"/>
              </a:rPr>
              <a:t>Patient’s Perception of Pharmaceutical Care Services; Challenges and Improving in Saudi Arabia</a:t>
            </a:r>
            <a:endParaRPr lang="en-US" sz="3600" b="1" dirty="0" smtClean="0"/>
          </a:p>
          <a:p>
            <a:r>
              <a:rPr lang="en-US" sz="3600" b="1" dirty="0"/>
              <a:t>Yousef Ahmed </a:t>
            </a:r>
            <a:r>
              <a:rPr lang="en-US" sz="3600" b="1" dirty="0" err="1"/>
              <a:t>Alomi</a:t>
            </a:r>
            <a:r>
              <a:rPr lang="en-US" sz="3600" b="1" dirty="0"/>
              <a:t>, </a:t>
            </a:r>
            <a:r>
              <a:rPr lang="en-US" sz="3600" b="1" dirty="0" err="1"/>
              <a:t>Abeer</a:t>
            </a:r>
            <a:r>
              <a:rPr lang="en-US" sz="3600" b="1" dirty="0"/>
              <a:t> </a:t>
            </a:r>
            <a:r>
              <a:rPr lang="en-US" sz="3600" b="1" dirty="0" err="1"/>
              <a:t>Hussin</a:t>
            </a:r>
            <a:r>
              <a:rPr lang="en-US" sz="3600" b="1" dirty="0"/>
              <a:t> </a:t>
            </a:r>
            <a:r>
              <a:rPr lang="en-US" sz="3600" b="1" dirty="0" err="1" smtClean="0"/>
              <a:t>Almasoudi</a:t>
            </a:r>
            <a:r>
              <a:rPr lang="en-US" sz="3600" b="1" dirty="0" smtClean="0"/>
              <a:t>, </a:t>
            </a:r>
          </a:p>
          <a:p>
            <a:r>
              <a:rPr lang="en-US" sz="3600" b="1" dirty="0" smtClean="0"/>
              <a:t>Sarah </a:t>
            </a:r>
            <a:r>
              <a:rPr lang="en-US" sz="3600" b="1" dirty="0"/>
              <a:t>Abdullah Al-</a:t>
            </a:r>
            <a:r>
              <a:rPr lang="en-US" sz="3600" b="1" dirty="0" err="1"/>
              <a:t>Hathlool</a:t>
            </a:r>
            <a:r>
              <a:rPr lang="en-US" sz="3600" b="1" dirty="0"/>
              <a:t>, Maryam Ibrahim </a:t>
            </a:r>
            <a:r>
              <a:rPr lang="en-US" sz="3600" b="1" dirty="0" err="1"/>
              <a:t>Almulhim</a:t>
            </a:r>
            <a:r>
              <a:rPr lang="en-US" sz="3600" b="1" dirty="0"/>
              <a:t>, Yousef </a:t>
            </a:r>
            <a:r>
              <a:rPr lang="en-US" sz="3600" b="1" dirty="0" err="1"/>
              <a:t>Aboshalaf</a:t>
            </a:r>
            <a:r>
              <a:rPr lang="en-US" sz="3600" b="1" dirty="0"/>
              <a:t>, </a:t>
            </a:r>
            <a:r>
              <a:rPr lang="en-US" sz="3600" b="1" dirty="0" err="1"/>
              <a:t>Mytham</a:t>
            </a:r>
            <a:r>
              <a:rPr lang="en-US" sz="3600" b="1" dirty="0"/>
              <a:t> Al-Ethan</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874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829277"/>
            <a:ext cx="12077252" cy="5247666"/>
          </a:xfrm>
        </p:spPr>
        <p:txBody>
          <a:bodyPr>
            <a:normAutofit/>
          </a:bodyPr>
          <a:lstStyle/>
          <a:p>
            <a:pPr algn="just"/>
            <a:r>
              <a:rPr lang="en-US" sz="2200" b="1" dirty="0">
                <a:latin typeface="Arial Rounded MT Bold" panose="020F0704030504030204" pitchFamily="34" charset="0"/>
              </a:rPr>
              <a:t>ABSTRACT: </a:t>
            </a:r>
            <a:endParaRPr lang="en-US" sz="2000" dirty="0"/>
          </a:p>
          <a:p>
            <a:pPr algn="just"/>
            <a:r>
              <a:rPr lang="en-US" sz="2300" b="1" dirty="0">
                <a:latin typeface="Arial Rounded MT Bold" panose="020F0704030504030204" pitchFamily="34" charset="0"/>
              </a:rPr>
              <a:t>Purpose: </a:t>
            </a:r>
            <a:r>
              <a:rPr lang="en-US" sz="2300" dirty="0">
                <a:latin typeface="Arial Rounded MT Bold" panose="020F0704030504030204" pitchFamily="34" charset="0"/>
              </a:rPr>
              <a:t>To explore the patient’s perception of Pharmaceutical care services; challenges and developments in Saudi Arabia. </a:t>
            </a:r>
            <a:r>
              <a:rPr lang="en-US" sz="2300" b="1" dirty="0">
                <a:latin typeface="Arial Rounded MT Bold" panose="020F0704030504030204" pitchFamily="34" charset="0"/>
              </a:rPr>
              <a:t>Methods: </a:t>
            </a:r>
            <a:r>
              <a:rPr lang="en-US" sz="2300" dirty="0">
                <a:latin typeface="Arial Rounded MT Bold" panose="020F0704030504030204" pitchFamily="34" charset="0"/>
              </a:rPr>
              <a:t>It is a 4-months cross-sectional survey of patient perception of pharmacists. The survey consisted of two-part demographic information and second part forty-nine questions divided into four domains. It included domain 1: Patient general perception of pharmacist domain 2: patients’ perception of pharmaceutical care services, domain 3: patient perception of visiting ambulatory care and domain 4: Patient’s perception of the pharmacist’s relationship and counseling. The 5-point </a:t>
            </a:r>
            <a:r>
              <a:rPr lang="en-US" sz="2300" dirty="0" err="1">
                <a:latin typeface="Arial Rounded MT Bold" panose="020F0704030504030204" pitchFamily="34" charset="0"/>
              </a:rPr>
              <a:t>likert</a:t>
            </a:r>
            <a:r>
              <a:rPr lang="en-US" sz="2300" dirty="0">
                <a:latin typeface="Arial Rounded MT Bold" panose="020F0704030504030204" pitchFamily="34" charset="0"/>
              </a:rPr>
              <a:t> response scale system was used. The questions were open and closed-ended. The survey was distributed through social media and as a 500-bed general hospital in </a:t>
            </a:r>
            <a:r>
              <a:rPr lang="en-US" sz="2300" dirty="0" err="1">
                <a:latin typeface="Arial Rounded MT Bold" panose="020F0704030504030204" pitchFamily="34" charset="0"/>
              </a:rPr>
              <a:t>Alhassa</a:t>
            </a:r>
            <a:r>
              <a:rPr lang="en-US" sz="2300" dirty="0">
                <a:latin typeface="Arial Rounded MT Bold" panose="020F0704030504030204" pitchFamily="34" charset="0"/>
              </a:rPr>
              <a:t> region, an ambulatory care pharmacy. The authors did the patients interview with electronic survey documentation. The survey was made an electronic format and it analyzed domain two about patient perception of pharmaceutical care services; challenges and developments in Saudi Arabia through the survey monkey system.  </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830326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739124"/>
            <a:ext cx="12077252" cy="5247666"/>
          </a:xfrm>
        </p:spPr>
        <p:txBody>
          <a:bodyPr>
            <a:normAutofit fontScale="92500"/>
          </a:bodyPr>
          <a:lstStyle/>
          <a:p>
            <a:pPr algn="l"/>
            <a:r>
              <a:rPr lang="en-US" sz="2200" b="1" dirty="0">
                <a:latin typeface="Arial Rounded MT Bold" panose="020F0704030504030204" pitchFamily="34" charset="0"/>
              </a:rPr>
              <a:t>ABSTRACT: </a:t>
            </a:r>
          </a:p>
          <a:p>
            <a:pPr algn="just"/>
            <a:r>
              <a:rPr lang="en-US" sz="2200" b="1" dirty="0">
                <a:latin typeface="Arial Rounded MT Bold" panose="020F0704030504030204" pitchFamily="34" charset="0"/>
              </a:rPr>
              <a:t>Results: </a:t>
            </a:r>
            <a:r>
              <a:rPr lang="en-US" sz="2200" dirty="0">
                <a:latin typeface="Arial Rounded MT Bold" panose="020F0704030504030204" pitchFamily="34" charset="0"/>
              </a:rPr>
              <a:t>The total responders were 617 patients. Of those, 536 (87.7%) was Saudi and 75 (12.3%) was non-Saudi. The gender distribution 457 (74.1%) were females and 160 (25.9%) were males. The majority of patients visited the pharmacy in the past 12-months was 222 (36%) more than ten times while 122 (19.8%) attended (5-9 times). Most of the patient visited the pharmacy at evening 395 (64.6%). Most of the patients’ 481 (83.5%) spent less than 11 min with the pharmacist. The most pharmaceutical care services provided to patients were dispensing of prescribed medication 390 (70.8%), medication consultation 262 (47.5%), dispensing of non-medications, supplements 233 (42.3%) and dispensing of over the counter medications 229 (41.6%). The high scores of the pharmaceutical care services provide to the patients were in private’s hospitals (3.71) and community pharmacies (3.63). The most current experience of perception and challenges with high propriety scores were some pharmacy crowding, medication labels missed and patient privacy missed. The most future perception suggestion with high propriety and opportunity scores were published the pharmacy location through social media and implementation of adverse drug reaction reporting for patients. </a:t>
            </a:r>
            <a:r>
              <a:rPr lang="en-US" sz="2200" b="1" dirty="0">
                <a:latin typeface="Arial Rounded MT Bold" panose="020F0704030504030204" pitchFamily="34" charset="0"/>
              </a:rPr>
              <a:t>Conclusion: </a:t>
            </a:r>
            <a:r>
              <a:rPr lang="en-US" sz="2200" dirty="0">
                <a:latin typeface="Arial Rounded MT Bold" panose="020F0704030504030204" pitchFamily="34" charset="0"/>
              </a:rPr>
              <a:t>Patients’ perception is a crucial tool to improve pharmaceutical care. Monitor implementation of the patient medication education system with private places, monitoring of drug-related problems will support the future vision of patient perception and attitude towards the pharmacist.</a:t>
            </a: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953308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b="1" dirty="0" smtClean="0">
                <a:latin typeface="Arial Rounded MT Bold" panose="020F0704030504030204" pitchFamily="34" charset="0"/>
              </a:rPr>
              <a:t>Key Words : </a:t>
            </a:r>
            <a:endParaRPr lang="en-US" b="1" dirty="0">
              <a:latin typeface="Arial Rounded MT Bold" panose="020F0704030504030204" pitchFamily="34" charset="0"/>
            </a:endParaRPr>
          </a:p>
          <a:p>
            <a:r>
              <a:rPr lang="en-US" b="1" dirty="0"/>
              <a:t>Patient, </a:t>
            </a:r>
          </a:p>
          <a:p>
            <a:r>
              <a:rPr lang="en-US" b="1" dirty="0"/>
              <a:t>Perception, </a:t>
            </a:r>
          </a:p>
          <a:p>
            <a:r>
              <a:rPr lang="en-US" b="1" dirty="0"/>
              <a:t>Pharmaceutical Care, </a:t>
            </a:r>
          </a:p>
          <a:p>
            <a:r>
              <a:rPr lang="en-US" b="1" dirty="0"/>
              <a:t>Challenges, </a:t>
            </a:r>
          </a:p>
          <a:p>
            <a:r>
              <a:rPr lang="en-US" b="1" dirty="0"/>
              <a:t>Saudi Arabia.</a:t>
            </a:r>
          </a:p>
        </p:txBody>
      </p:sp>
      <p:pic>
        <p:nvPicPr>
          <p:cNvPr id="4" name="Picture 3"/>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10772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14748" y="1610334"/>
            <a:ext cx="12077252" cy="5247666"/>
          </a:xfrm>
        </p:spPr>
        <p:txBody>
          <a:bodyPr>
            <a:normAutofit/>
          </a:bodyPr>
          <a:lstStyle/>
          <a:p>
            <a:endParaRPr lang="en-US" dirty="0"/>
          </a:p>
          <a:p>
            <a:endParaRPr lang="en-US" dirty="0"/>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
        <p:nvSpPr>
          <p:cNvPr id="6" name="Content Placeholder 2"/>
          <p:cNvSpPr txBox="1">
            <a:spLocks/>
          </p:cNvSpPr>
          <p:nvPr/>
        </p:nvSpPr>
        <p:spPr>
          <a:xfrm>
            <a:off x="838200" y="1825625"/>
            <a:ext cx="10515600" cy="4351338"/>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pic>
        <p:nvPicPr>
          <p:cNvPr id="2" name="Picture 1"/>
          <p:cNvPicPr>
            <a:picLocks noChangeAspect="1"/>
          </p:cNvPicPr>
          <p:nvPr/>
        </p:nvPicPr>
        <p:blipFill>
          <a:blip r:embed="rId3"/>
          <a:stretch>
            <a:fillRect/>
          </a:stretch>
        </p:blipFill>
        <p:spPr>
          <a:xfrm>
            <a:off x="704850" y="2338692"/>
            <a:ext cx="10782300" cy="3790950"/>
          </a:xfrm>
          <a:prstGeom prst="rect">
            <a:avLst/>
          </a:prstGeom>
        </p:spPr>
      </p:pic>
    </p:spTree>
    <p:extLst>
      <p:ext uri="{BB962C8B-B14F-4D97-AF65-F5344CB8AC3E}">
        <p14:creationId xmlns:p14="http://schemas.microsoft.com/office/powerpoint/2010/main" val="4082995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08342" y="1958066"/>
            <a:ext cx="10831133" cy="3920220"/>
          </a:xfrm>
        </p:spPr>
        <p:txBody>
          <a:bodyPr>
            <a:normAutofit/>
          </a:bodyPr>
          <a:lstStyle/>
          <a:p>
            <a:pPr algn="l"/>
            <a:r>
              <a:rPr lang="en-US" b="1" dirty="0">
                <a:latin typeface="Arial Rounded MT Bold" panose="020F0704030504030204" pitchFamily="34" charset="0"/>
              </a:rPr>
              <a:t>CONCLUSION: </a:t>
            </a:r>
          </a:p>
          <a:p>
            <a:pPr algn="just"/>
            <a:r>
              <a:rPr lang="en-US" sz="2200" dirty="0">
                <a:latin typeface="Arial Rounded MT Bold" panose="020F0704030504030204" pitchFamily="34" charset="0"/>
              </a:rPr>
              <a:t>Patients’ perception is a crucial tool to improve pharmaceutical care. Monitor implementation of the patient medication education system with private places, monitoring of </a:t>
            </a:r>
            <a:r>
              <a:rPr lang="en-US" sz="2200" dirty="0" err="1">
                <a:latin typeface="Arial Rounded MT Bold" panose="020F0704030504030204" pitchFamily="34" charset="0"/>
              </a:rPr>
              <a:t>drugrelated</a:t>
            </a:r>
            <a:r>
              <a:rPr lang="en-US" sz="2200" dirty="0">
                <a:latin typeface="Arial Rounded MT Bold" panose="020F0704030504030204" pitchFamily="34" charset="0"/>
              </a:rPr>
              <a:t> problems will support the future vision of patient perception and attitude towards the pharmacist. However, more studies are required to discover further the real reasons behind the absence of pharmaceutical care services in community pharmacies and the best means of addressing this problem.</a:t>
            </a:r>
            <a:endParaRPr lang="en-US" sz="2200" b="1" dirty="0">
              <a:latin typeface="Arial Rounded MT Bold" panose="020F0704030504030204" pitchFamily="34" charset="0"/>
            </a:endParaRPr>
          </a:p>
        </p:txBody>
      </p:sp>
      <p:pic>
        <p:nvPicPr>
          <p:cNvPr id="5" name="Picture 4"/>
          <p:cNvPicPr>
            <a:picLocks noChangeAspect="1"/>
          </p:cNvPicPr>
          <p:nvPr/>
        </p:nvPicPr>
        <p:blipFill>
          <a:blip r:embed="rId2"/>
          <a:stretch>
            <a:fillRect/>
          </a:stretch>
        </p:blipFill>
        <p:spPr>
          <a:xfrm>
            <a:off x="0" y="0"/>
            <a:ext cx="12192000" cy="1724025"/>
          </a:xfrm>
          <a:prstGeom prst="rect">
            <a:avLst/>
          </a:prstGeom>
        </p:spPr>
      </p:pic>
    </p:spTree>
    <p:extLst>
      <p:ext uri="{BB962C8B-B14F-4D97-AF65-F5344CB8AC3E}">
        <p14:creationId xmlns:p14="http://schemas.microsoft.com/office/powerpoint/2010/main" val="6103616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179</TotalTime>
  <Words>572</Words>
  <Application>Microsoft Office PowerPoint</Application>
  <PresentationFormat>Widescreen</PresentationFormat>
  <Paragraphs>15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Arial Rounded MT Bold</vt:lpstr>
      <vt:lpstr>Calibri</vt:lpstr>
      <vt:lpstr>Calibri Light</vt:lpstr>
      <vt:lpstr>Impact</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 1</dc:creator>
  <cp:lastModifiedBy>PHCOG02</cp:lastModifiedBy>
  <cp:revision>35</cp:revision>
  <dcterms:created xsi:type="dcterms:W3CDTF">2018-11-10T07:13:39Z</dcterms:created>
  <dcterms:modified xsi:type="dcterms:W3CDTF">2019-12-12T08:48:40Z</dcterms:modified>
</cp:coreProperties>
</file>