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6" r:id="rId3"/>
    <p:sldId id="272" r:id="rId4"/>
    <p:sldId id="265"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789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74" d="100"/>
          <a:sy n="74" d="100"/>
        </p:scale>
        <p:origin x="49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C29DB68-2CF6-4E6B-8640-EFF5784C684E}" type="datetimeFigureOut">
              <a:rPr lang="en-US" smtClean="0"/>
              <a:t>12/13/2019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12519529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12/13/2019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168439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12/13/2019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41745934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12/13/2019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5601201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C29DB68-2CF6-4E6B-8640-EFF5784C684E}" type="datetimeFigureOut">
              <a:rPr lang="en-US" smtClean="0"/>
              <a:t>12/13/2019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730371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C29DB68-2CF6-4E6B-8640-EFF5784C684E}" type="datetimeFigureOut">
              <a:rPr lang="en-US" smtClean="0"/>
              <a:t>12/13/2019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9034366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C29DB68-2CF6-4E6B-8640-EFF5784C684E}" type="datetimeFigureOut">
              <a:rPr lang="en-US" smtClean="0"/>
              <a:t>12/13/2019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282658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C29DB68-2CF6-4E6B-8640-EFF5784C684E}" type="datetimeFigureOut">
              <a:rPr lang="en-US" smtClean="0"/>
              <a:t>12/13/2019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857263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29DB68-2CF6-4E6B-8640-EFF5784C684E}" type="datetimeFigureOut">
              <a:rPr lang="en-US" smtClean="0"/>
              <a:t>12/13/2019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0223421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12/13/2019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36083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12/13/2019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6027494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29DB68-2CF6-4E6B-8640-EFF5784C684E}" type="datetimeFigureOut">
              <a:rPr lang="en-US" smtClean="0"/>
              <a:t>12/13/2019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333CB2-E4E4-4451-842C-12FCFA2FDAF5}" type="slidenum">
              <a:rPr lang="en-US" smtClean="0"/>
              <a:t>‹#›</a:t>
            </a:fld>
            <a:endParaRPr lang="en-US"/>
          </a:p>
        </p:txBody>
      </p:sp>
    </p:spTree>
    <p:extLst>
      <p:ext uri="{BB962C8B-B14F-4D97-AF65-F5344CB8AC3E}">
        <p14:creationId xmlns:p14="http://schemas.microsoft.com/office/powerpoint/2010/main" val="35444488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882588"/>
            <a:ext cx="12077252" cy="4975412"/>
          </a:xfrm>
        </p:spPr>
        <p:txBody>
          <a:bodyPr>
            <a:normAutofit/>
          </a:bodyPr>
          <a:lstStyle/>
          <a:p>
            <a:r>
              <a:rPr lang="en-US" sz="6600" dirty="0">
                <a:latin typeface="Impact" panose="020B0806030902050204" pitchFamily="34" charset="0"/>
              </a:rPr>
              <a:t>Emergency Medications Order for Neonates and Pediatrics: A Standardized Concentration System in Saudi Arabia</a:t>
            </a:r>
            <a:endParaRPr lang="en-US" sz="3600" b="1" dirty="0" smtClean="0"/>
          </a:p>
          <a:p>
            <a:r>
              <a:rPr lang="en-US" sz="3600" b="1" dirty="0"/>
              <a:t>Yousef Ahmed </a:t>
            </a:r>
            <a:r>
              <a:rPr lang="en-US" sz="3600" b="1" dirty="0" err="1"/>
              <a:t>Alomi</a:t>
            </a:r>
            <a:r>
              <a:rPr lang="en-US" sz="3600" b="1" dirty="0"/>
              <a:t>, Fatimah Al-</a:t>
            </a:r>
            <a:r>
              <a:rPr lang="en-US" sz="3600" b="1" dirty="0" err="1"/>
              <a:t>Doughan</a:t>
            </a:r>
            <a:r>
              <a:rPr lang="en-US" sz="3600" b="1" dirty="0"/>
              <a:t>, </a:t>
            </a:r>
            <a:r>
              <a:rPr lang="en-US" sz="3600" b="1" dirty="0" err="1"/>
              <a:t>Yasir</a:t>
            </a:r>
            <a:r>
              <a:rPr lang="en-US" sz="3600" b="1" dirty="0"/>
              <a:t> Ahmed Ibrahim, </a:t>
            </a:r>
            <a:r>
              <a:rPr lang="en-US" sz="3600" b="1" dirty="0" err="1"/>
              <a:t>Hussam</a:t>
            </a:r>
            <a:r>
              <a:rPr lang="en-US" sz="3600" b="1" dirty="0"/>
              <a:t> </a:t>
            </a:r>
            <a:r>
              <a:rPr lang="en-US" sz="3600" b="1" dirty="0" err="1"/>
              <a:t>Saad</a:t>
            </a:r>
            <a:r>
              <a:rPr lang="en-US" sz="3600" b="1" dirty="0"/>
              <a:t> </a:t>
            </a:r>
            <a:r>
              <a:rPr lang="en-US" sz="3600" b="1" dirty="0" err="1"/>
              <a:t>Almalki</a:t>
            </a:r>
            <a:r>
              <a:rPr lang="en-US" sz="3600" b="1" dirty="0"/>
              <a:t>, </a:t>
            </a:r>
            <a:r>
              <a:rPr lang="en-US" sz="3600" b="1" dirty="0" err="1"/>
              <a:t>Nouf</a:t>
            </a:r>
            <a:r>
              <a:rPr lang="en-US" sz="3600" b="1" dirty="0"/>
              <a:t> </a:t>
            </a:r>
            <a:r>
              <a:rPr lang="en-US" sz="3600" b="1" dirty="0" err="1"/>
              <a:t>Alaza</a:t>
            </a:r>
            <a:r>
              <a:rPr lang="en-US" sz="3600" b="1" dirty="0"/>
              <a:t>, </a:t>
            </a:r>
            <a:r>
              <a:rPr lang="en-US" sz="3600" b="1" dirty="0" err="1"/>
              <a:t>Malika</a:t>
            </a:r>
            <a:r>
              <a:rPr lang="en-US" sz="3600" b="1" dirty="0"/>
              <a:t> </a:t>
            </a:r>
            <a:r>
              <a:rPr lang="en-US" sz="3600" b="1" dirty="0" err="1"/>
              <a:t>Alshamari</a:t>
            </a:r>
            <a:endParaRPr lang="en-US" sz="3600" b="1" dirty="0"/>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98748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829277"/>
            <a:ext cx="12077252" cy="5247666"/>
          </a:xfrm>
        </p:spPr>
        <p:txBody>
          <a:bodyPr>
            <a:normAutofit/>
          </a:bodyPr>
          <a:lstStyle/>
          <a:p>
            <a:pPr algn="just"/>
            <a:r>
              <a:rPr lang="en-US" sz="2200" b="1" dirty="0">
                <a:latin typeface="Arial Rounded MT Bold" panose="020F0704030504030204" pitchFamily="34" charset="0"/>
              </a:rPr>
              <a:t>ABSTRACT: </a:t>
            </a:r>
            <a:endParaRPr lang="en-US" sz="2000" dirty="0"/>
          </a:p>
          <a:p>
            <a:pPr algn="just"/>
            <a:r>
              <a:rPr lang="en-US" sz="2300" dirty="0">
                <a:latin typeface="Arial Rounded MT Bold" panose="020F0704030504030204" pitchFamily="34" charset="0"/>
              </a:rPr>
              <a:t>The national pediatric pharmacy program was founded in 2014. It is a part of the pharmacy strategic plan. This program has implemented several projects including preparation and administration of intravenous medication to neonates and pediatric patients. The complementary new initiatives program is the neonates and pediatrics standardized concentration of emergency medications with an emphasis on medications used to treat critically ill patients and in emergency department. This new project has physician order form with selected dilutions, concentrations and route of administration. The form may be converted to a computerized order form. The new initiatives of the project may be implemented through project management tools. The project prevents drug-related problem and decrease economic burden on healthcare system for neonates and pediatrics hospitals in the Kingdom of Saudi Arabia.  </a:t>
            </a: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18303269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b="1" dirty="0" smtClean="0">
                <a:latin typeface="Arial Rounded MT Bold" panose="020F0704030504030204" pitchFamily="34" charset="0"/>
              </a:rPr>
              <a:t>Key Words : </a:t>
            </a:r>
            <a:endParaRPr lang="en-US" b="1" dirty="0">
              <a:latin typeface="Arial Rounded MT Bold" panose="020F0704030504030204" pitchFamily="34" charset="0"/>
            </a:endParaRPr>
          </a:p>
          <a:p>
            <a:r>
              <a:rPr lang="en-US" b="1" dirty="0"/>
              <a:t>Emergency, </a:t>
            </a:r>
          </a:p>
          <a:p>
            <a:r>
              <a:rPr lang="en-US" b="1" dirty="0"/>
              <a:t>Medications, </a:t>
            </a:r>
          </a:p>
          <a:p>
            <a:r>
              <a:rPr lang="en-US" b="1" dirty="0"/>
              <a:t>Neonates, </a:t>
            </a:r>
          </a:p>
          <a:p>
            <a:r>
              <a:rPr lang="en-US" b="1" dirty="0"/>
              <a:t>Pediatrics, </a:t>
            </a:r>
          </a:p>
          <a:p>
            <a:r>
              <a:rPr lang="en-US" b="1" dirty="0"/>
              <a:t>Standardized, </a:t>
            </a:r>
          </a:p>
          <a:p>
            <a:r>
              <a:rPr lang="en-US" b="1" dirty="0"/>
              <a:t>Concentration,</a:t>
            </a:r>
          </a:p>
          <a:p>
            <a:r>
              <a:rPr lang="en-US" b="1" dirty="0"/>
              <a:t>Saudi Arabia.</a:t>
            </a:r>
          </a:p>
        </p:txBody>
      </p:sp>
      <p:pic>
        <p:nvPicPr>
          <p:cNvPr id="4" name="Picture 3"/>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1077291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08342" y="1958066"/>
            <a:ext cx="10831133" cy="3920220"/>
          </a:xfrm>
        </p:spPr>
        <p:txBody>
          <a:bodyPr>
            <a:normAutofit/>
          </a:bodyPr>
          <a:lstStyle/>
          <a:p>
            <a:pPr algn="l"/>
            <a:r>
              <a:rPr lang="en-US" b="1" dirty="0">
                <a:latin typeface="Arial Rounded MT Bold" panose="020F0704030504030204" pitchFamily="34" charset="0"/>
              </a:rPr>
              <a:t>CONCLUSION: </a:t>
            </a:r>
          </a:p>
          <a:p>
            <a:pPr algn="just"/>
            <a:r>
              <a:rPr lang="en-US" sz="2200" dirty="0">
                <a:latin typeface="Arial Rounded MT Bold" panose="020F0704030504030204" pitchFamily="34" charset="0"/>
              </a:rPr>
              <a:t>The neonates and pediatrics standardized concentration of emergency medications is a new program which is applied first time at the MOH hospitals in Saudi Arabia, Gulf and Middle Eastern countries. It prevents </a:t>
            </a:r>
            <a:r>
              <a:rPr lang="en-US" sz="2200" dirty="0" err="1">
                <a:latin typeface="Arial Rounded MT Bold" panose="020F0704030504030204" pitchFamily="34" charset="0"/>
              </a:rPr>
              <a:t>emergencyrelated</a:t>
            </a:r>
            <a:r>
              <a:rPr lang="en-US" sz="2200" dirty="0">
                <a:latin typeface="Arial Rounded MT Bold" panose="020F0704030504030204" pitchFamily="34" charset="0"/>
              </a:rPr>
              <a:t> adverse events and improve neonates and pediatrics clinical outcomes.</a:t>
            </a:r>
            <a:endParaRPr lang="en-US" sz="2200" b="1" dirty="0">
              <a:latin typeface="Arial Rounded MT Bold" panose="020F0704030504030204" pitchFamily="34" charset="0"/>
            </a:endParaRP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6103616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176</TotalTime>
  <Words>238</Words>
  <Application>Microsoft Office PowerPoint</Application>
  <PresentationFormat>Widescreen</PresentationFormat>
  <Paragraphs>14</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Arial Rounded MT Bold</vt:lpstr>
      <vt:lpstr>Calibri</vt:lpstr>
      <vt:lpstr>Calibri Light</vt:lpstr>
      <vt:lpstr>Impact</vt:lpstr>
      <vt:lpstr>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 1</dc:creator>
  <cp:lastModifiedBy>PHCOG02</cp:lastModifiedBy>
  <cp:revision>35</cp:revision>
  <dcterms:created xsi:type="dcterms:W3CDTF">2018-11-10T07:13:39Z</dcterms:created>
  <dcterms:modified xsi:type="dcterms:W3CDTF">2019-12-13T06:56:38Z</dcterms:modified>
</cp:coreProperties>
</file>